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70" r:id="rId3"/>
    <p:sldId id="257" r:id="rId4"/>
    <p:sldId id="273" r:id="rId5"/>
    <p:sldId id="276" r:id="rId6"/>
    <p:sldId id="283" r:id="rId7"/>
    <p:sldId id="275" r:id="rId8"/>
    <p:sldId id="274" r:id="rId9"/>
    <p:sldId id="263" r:id="rId10"/>
  </p:sldIdLst>
  <p:sldSz cx="12192000" cy="6858000"/>
  <p:notesSz cx="6761163" cy="99425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A3D"/>
    <a:srgbClr val="41AC32"/>
    <a:srgbClr val="7BBD67"/>
    <a:srgbClr val="4AC539"/>
    <a:srgbClr val="17C000"/>
    <a:srgbClr val="6AD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DF3327-ACA1-46B2-8D93-487D1AF1DE80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D6CE83-4BF8-4270-9ABB-E0B3C33A8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5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F8124-5EB0-4944-BFE6-033F1FCC5920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45B6A-2843-4E2C-9917-E642B456B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4CA7-5CAC-4F88-B2AC-6C9B61061E83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62E6-CFB3-42A6-99B1-478222C6B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5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9B54-FD24-4473-B984-36FBF969A5FD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1188B-A929-48F4-8BF7-928D48069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165C7-D2E5-4133-AAC3-A94D7B9A2FD9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62C3-DCA8-4C12-8441-D45EBBD17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1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1EFD-361B-4F52-8407-534515AA7D4A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914C-2593-48D3-A834-17C247CB6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6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CD588-ECD1-431D-A8A0-54DD45228957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68D1E-7378-49FB-B7C2-8ADC38F5B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5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5AC1-4F32-4D68-88EA-1875A086084B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2DF46-B451-4ED0-9138-2B5BBDCAC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4BC9-7EC5-43AB-8223-417E321DF65F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0FD49-E04B-4CFA-B567-C59CF21F0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88FC-BB16-4BC2-B2FA-530CBD02AF4C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8339-EB8A-44B6-97DA-3E8C42574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6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6817B-A71F-43B6-B02B-F63D55625DA6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08231-DC1E-4B29-B68A-78141C9AD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7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68FECCD-33EC-447E-BDFD-46CBA1447244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9DB346E-1863-40D0-A492-53CB99326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228600" indent="-18256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4B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468563"/>
            <a:ext cx="74501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54BA3D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О компании</a:t>
            </a:r>
            <a:endParaRPr lang="ru-RU" altLang="ru-RU" dirty="0">
              <a:solidFill>
                <a:srgbClr val="54BA3D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430366"/>
            <a:ext cx="5160962" cy="2694002"/>
          </a:xfrm>
        </p:spPr>
        <p:txBody>
          <a:bodyPr rtlCol="0">
            <a:normAutofit/>
          </a:bodyPr>
          <a:lstStyle/>
          <a:p>
            <a:pPr marL="45720" indent="0" fontAlgn="auto">
              <a:lnSpc>
                <a:spcPct val="100000"/>
              </a:lnSpc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ru-RU" sz="1050" dirty="0">
                <a:solidFill>
                  <a:schemeClr val="tx1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Компания SEO.RU работает с 1999 года.</a:t>
            </a:r>
          </a:p>
          <a:p>
            <a:pPr marL="45720" indent="0" fontAlgn="auto">
              <a:lnSpc>
                <a:spcPct val="100000"/>
              </a:lnSpc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ru-RU" sz="1050" dirty="0">
                <a:solidFill>
                  <a:schemeClr val="tx1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Агентство начало свой путь в </a:t>
            </a:r>
            <a:r>
              <a:rPr lang="ru-RU" sz="1050" dirty="0" err="1">
                <a:solidFill>
                  <a:schemeClr val="tx1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digital</a:t>
            </a:r>
            <a:r>
              <a:rPr lang="ru-RU" sz="1050" dirty="0">
                <a:solidFill>
                  <a:schemeClr val="tx1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-маркетинге с создания сайтов, уверенно продолжив развиваться в SEO-оптимизации разрабатываемых сайтов. Со временем основной услугой агентства стала услуга по SEO-продвижению, чему благоволит само название компании. Позже к основной "градообразующей" услуге SEO-продвижения органично добавились услуги по Контекстной рекламе и SERM.</a:t>
            </a:r>
          </a:p>
          <a:p>
            <a:pPr marL="45720" indent="0" fontAlgn="auto">
              <a:lnSpc>
                <a:spcPct val="100000"/>
              </a:lnSpc>
              <a:spcAft>
                <a:spcPts val="0"/>
              </a:spcAft>
              <a:buFont typeface="Corbel" panose="020B0503020204020204" pitchFamily="34" charset="0"/>
              <a:buNone/>
              <a:defRPr/>
            </a:pPr>
            <a:r>
              <a:rPr lang="ru-RU" sz="1050" dirty="0">
                <a:solidFill>
                  <a:schemeClr val="tx1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Главным профессиональным результатом работы нашей компании является нахождение сайтов Клиентов на первых строчках поисковых систем. Конечно, мы также заботимся и о коммерческой составляющей проектов Клиентов, так как хорошо понимаем, что сайт - это инструмент бизнеса.</a:t>
            </a:r>
            <a:endParaRPr lang="en-US" sz="1050" dirty="0">
              <a:solidFill>
                <a:schemeClr val="tx1"/>
              </a:solidFill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  <p:pic>
        <p:nvPicPr>
          <p:cNvPr id="614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407988"/>
            <a:ext cx="17272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00" y="1373187"/>
            <a:ext cx="3966782" cy="443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54BA3D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Наши услуги</a:t>
            </a:r>
            <a:endParaRPr lang="ru-RU" altLang="ru-RU" b="1" dirty="0">
              <a:solidFill>
                <a:srgbClr val="54BA3D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51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407988"/>
            <a:ext cx="17272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3174821" y="2882881"/>
            <a:ext cx="2009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4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Поисковое продвижение</a:t>
            </a: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6896501" y="2920451"/>
            <a:ext cx="2896029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4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Аудиты сайта </a:t>
            </a:r>
          </a:p>
          <a:p>
            <a:pPr algn="ctr" eaLnBrk="1" hangingPunct="1"/>
            <a:r>
              <a:rPr lang="ru-RU" altLang="ru-RU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(</a:t>
            </a:r>
            <a:r>
              <a:rPr lang="en-US" altLang="ru-RU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SEO, </a:t>
            </a:r>
            <a:r>
              <a:rPr lang="ru-RU" altLang="ru-RU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технический, юзабилити)</a:t>
            </a:r>
            <a:endParaRPr lang="en-US" altLang="ru-RU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4868562" y="4846581"/>
            <a:ext cx="2687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Управление</a:t>
            </a:r>
          </a:p>
          <a:p>
            <a:pPr algn="ctr" eaLnBrk="1" hangingPunct="1"/>
            <a:r>
              <a:rPr lang="ru-RU" altLang="ru-RU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репутацией</a:t>
            </a:r>
          </a:p>
        </p:txBody>
      </p:sp>
      <p:sp>
        <p:nvSpPr>
          <p:cNvPr id="5127" name="Прямоугольник 7"/>
          <p:cNvSpPr>
            <a:spLocks noChangeArrowheads="1"/>
          </p:cNvSpPr>
          <p:nvPr/>
        </p:nvSpPr>
        <p:spPr bwMode="auto">
          <a:xfrm>
            <a:off x="9319741" y="4822606"/>
            <a:ext cx="16990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Разработка сайтов</a:t>
            </a:r>
            <a:endParaRPr lang="ru-RU" altLang="ru-RU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  <p:sp>
        <p:nvSpPr>
          <p:cNvPr id="5128" name="Прямоугольник 8"/>
          <p:cNvSpPr>
            <a:spLocks noChangeArrowheads="1"/>
          </p:cNvSpPr>
          <p:nvPr/>
        </p:nvSpPr>
        <p:spPr bwMode="auto">
          <a:xfrm>
            <a:off x="1474145" y="4822824"/>
            <a:ext cx="177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Контекстная реклама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56" y="1528579"/>
            <a:ext cx="1809803" cy="18098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9" y="1757408"/>
            <a:ext cx="1934911" cy="1125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45" y="3370352"/>
            <a:ext cx="1809803" cy="1809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56" y="3728619"/>
            <a:ext cx="1904447" cy="1093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67" y="3997075"/>
            <a:ext cx="1700676" cy="5563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К-о23\Desktop\Коврик-2015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103313" y="919163"/>
            <a:ext cx="9759950" cy="3871912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Миссия </a:t>
            </a:r>
            <a:r>
              <a:rPr lang="en-US" altLang="ru-RU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SEO.RU</a:t>
            </a:r>
            <a:br>
              <a:rPr lang="en-US" altLang="ru-RU" dirty="0">
                <a:solidFill>
                  <a:schemeClr val="bg1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</a:br>
            <a:r>
              <a:rPr lang="en-US" altLang="ru-RU" b="1" dirty="0">
                <a:solidFill>
                  <a:schemeClr val="bg1"/>
                </a:solidFill>
              </a:rPr>
              <a:t/>
            </a:r>
            <a:br>
              <a:rPr lang="en-US" altLang="ru-RU" b="1" dirty="0">
                <a:solidFill>
                  <a:schemeClr val="bg1"/>
                </a:solidFill>
              </a:rPr>
            </a:br>
            <a:r>
              <a:rPr lang="ru-RU" altLang="ru-RU" sz="2800" dirty="0">
                <a:solidFill>
                  <a:schemeClr val="bg1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Мы делаем сайты компаний находимыми в интернете и удобными людям. Мы работаем, чтобы получать искреннюю благодарность наших клиентов. Наша цель – стать для всех </a:t>
            </a:r>
            <a:br>
              <a:rPr lang="ru-RU" altLang="ru-RU" sz="2800" dirty="0">
                <a:solidFill>
                  <a:schemeClr val="bg1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</a:br>
            <a:r>
              <a:rPr lang="ru-RU" altLang="ru-RU" sz="2800" dirty="0">
                <a:solidFill>
                  <a:schemeClr val="bg1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SEO-инструментом по умолчанию.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54BA3D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Клиенты</a:t>
            </a:r>
            <a:endParaRPr lang="ru-RU" altLang="ru-RU" dirty="0">
              <a:solidFill>
                <a:srgbClr val="54BA3D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19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407988"/>
            <a:ext cx="17272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D:\Мои документы\SEO PROJECTS 2\!!!SEO.RU\Новый сайт\Клиенты\!1---set-russia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56540"/>
            <a:ext cx="1260000" cy="85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A55A159-10E4-4C57-A17F-677A1393F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800" y="1651227"/>
            <a:ext cx="1260000" cy="100085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2B982BD0-1C53-4883-BDC5-C1FBA670C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392774"/>
            <a:ext cx="1260000" cy="10008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04D48AC0-A46B-407D-B66B-5B0890D74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6442" y="1772505"/>
            <a:ext cx="1260000" cy="1000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00" y="3084312"/>
            <a:ext cx="1260000" cy="10008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00" y="3037121"/>
            <a:ext cx="1260000" cy="1000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290919"/>
            <a:ext cx="1260000" cy="1000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15" y="3037120"/>
            <a:ext cx="1260000" cy="1000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09" y="4392774"/>
            <a:ext cx="1260000" cy="10008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8" y="4392770"/>
            <a:ext cx="1260000" cy="10008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00" y="1655263"/>
            <a:ext cx="1260000" cy="10008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00" y="1655262"/>
            <a:ext cx="1260000" cy="10008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27" y="4392769"/>
            <a:ext cx="1260000" cy="10008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00" y="4381842"/>
            <a:ext cx="1260000" cy="10008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23" y="5299464"/>
            <a:ext cx="1240812" cy="9856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15" y="3037121"/>
            <a:ext cx="1260285" cy="10010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80" y="5290920"/>
            <a:ext cx="1274041" cy="10120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894" y="5232722"/>
            <a:ext cx="1406533" cy="1117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05" y="5273032"/>
            <a:ext cx="1305042" cy="10366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72505"/>
            <a:ext cx="1567337" cy="9027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407988"/>
            <a:ext cx="17272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54BA3D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Технологии </a:t>
            </a:r>
            <a:r>
              <a:rPr lang="en-US" altLang="ru-RU" b="1" dirty="0" smtClean="0">
                <a:solidFill>
                  <a:srgbClr val="54BA3D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SEO.RU</a:t>
            </a:r>
            <a:endParaRPr lang="ru-RU" altLang="ru-RU" dirty="0">
              <a:solidFill>
                <a:srgbClr val="54BA3D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980" y="1965325"/>
            <a:ext cx="15494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7782717" y="3924329"/>
            <a:ext cx="24479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ru-RU" sz="10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S</a:t>
            </a:r>
            <a:r>
              <a:rPr lang="ru-RU" altLang="ru-RU" sz="10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eotech.net </a:t>
            </a:r>
            <a:r>
              <a:rPr lang="ru-RU" altLang="ru-RU" sz="1000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позволяет в любой момент клиенту и нам получать актуальную информацию о позициях сайта по целевым запросам в выдаче поисковых систем, а также оценивать динамику их изменения и просматривать историю отчетов. Кроме этого, seotech.net ежедневно проверяет сайт на доступность и оценивает основные параметры внутренней оптимизации страниц клиентского сайта.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15" y="1789303"/>
            <a:ext cx="3390900" cy="2596799"/>
          </a:xfrm>
          <a:prstGeom prst="rect">
            <a:avLst/>
          </a:prstGeom>
        </p:spPr>
      </p:pic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1652984" y="4514284"/>
            <a:ext cx="46021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Технологический процесс </a:t>
            </a:r>
            <a:r>
              <a:rPr lang="ru-RU" altLang="ru-RU" sz="10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«Эльбрус </a:t>
            </a:r>
            <a:r>
              <a:rPr lang="ru-RU" altLang="ru-RU" sz="10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2.0» </a:t>
            </a:r>
            <a:r>
              <a:rPr lang="ru-RU" altLang="ru-RU" sz="1000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строится на мониторинге состояния сайта, а также сайтов конкурентов. Такой мониторинг позволяет моментально реагировать на любые изменения сайта и его окружения.</a:t>
            </a:r>
          </a:p>
          <a:p>
            <a:pPr eaLnBrk="1" hangingPunct="1"/>
            <a:r>
              <a:rPr lang="ru-RU" altLang="ru-RU" sz="1000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Основой «Эльбруса» является 17-ть разносторонних исследований, по результатам которых формируется и корректируется стратегия продвижения, список работ и их очередность.</a:t>
            </a:r>
          </a:p>
        </p:txBody>
      </p:sp>
    </p:spTree>
    <p:extLst>
      <p:ext uri="{BB962C8B-B14F-4D97-AF65-F5344CB8AC3E}">
        <p14:creationId xmlns:p14="http://schemas.microsoft.com/office/powerpoint/2010/main" val="424524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54BA3D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Рейтинги</a:t>
            </a:r>
            <a:endParaRPr lang="ru-RU" altLang="ru-RU" dirty="0">
              <a:solidFill>
                <a:srgbClr val="54BA3D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921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407988"/>
            <a:ext cx="17272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2"/>
          <p:cNvSpPr txBox="1">
            <a:spLocks noChangeArrowheads="1"/>
          </p:cNvSpPr>
          <p:nvPr/>
        </p:nvSpPr>
        <p:spPr bwMode="auto">
          <a:xfrm>
            <a:off x="6438266" y="4345800"/>
            <a:ext cx="2574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10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9</a:t>
            </a:r>
            <a:r>
              <a:rPr lang="ru-RU" altLang="ru-RU" sz="10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 место</a:t>
            </a:r>
          </a:p>
          <a:p>
            <a:pPr eaLnBrk="1" hangingPunct="1"/>
            <a:r>
              <a:rPr lang="ru-RU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Рейтинг </a:t>
            </a:r>
            <a:r>
              <a:rPr lang="en-US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SEO</a:t>
            </a:r>
            <a:r>
              <a:rPr lang="ru-RU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-компаний 2020</a:t>
            </a:r>
            <a:endParaRPr lang="ru-RU" altLang="ru-RU" sz="1000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  <p:sp>
        <p:nvSpPr>
          <p:cNvPr id="9221" name="TextBox 13"/>
          <p:cNvSpPr txBox="1">
            <a:spLocks noChangeArrowheads="1"/>
          </p:cNvSpPr>
          <p:nvPr/>
        </p:nvSpPr>
        <p:spPr bwMode="auto">
          <a:xfrm>
            <a:off x="3682662" y="4342022"/>
            <a:ext cx="2365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10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Награда</a:t>
            </a:r>
          </a:p>
          <a:p>
            <a:pPr eaLnBrk="1" hangingPunct="1"/>
            <a:r>
              <a:rPr lang="ru-RU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за самый динамичный рост в рейтинге </a:t>
            </a:r>
            <a:r>
              <a:rPr lang="en-US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SEO</a:t>
            </a:r>
            <a:r>
              <a:rPr lang="ru-RU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-агентств в 2020 году</a:t>
            </a:r>
            <a:endParaRPr lang="ru-RU" altLang="ru-RU" sz="1000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  <p:sp>
        <p:nvSpPr>
          <p:cNvPr id="9222" name="TextBox 14"/>
          <p:cNvSpPr txBox="1">
            <a:spLocks noChangeArrowheads="1"/>
          </p:cNvSpPr>
          <p:nvPr/>
        </p:nvSpPr>
        <p:spPr bwMode="auto">
          <a:xfrm>
            <a:off x="927058" y="4342022"/>
            <a:ext cx="24479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10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2 место</a:t>
            </a:r>
          </a:p>
          <a:p>
            <a:pPr eaLnBrk="1" hangingPunct="1"/>
            <a:r>
              <a:rPr lang="ru-RU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Рейтинг лучших </a:t>
            </a:r>
            <a:r>
              <a:rPr lang="en-US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Digital-</a:t>
            </a:r>
            <a:r>
              <a:rPr lang="ru-RU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агентств по версии </a:t>
            </a:r>
            <a:r>
              <a:rPr lang="en-US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Google </a:t>
            </a:r>
            <a:r>
              <a:rPr lang="ru-RU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и Яндекс</a:t>
            </a:r>
            <a:endParaRPr lang="ru-RU" altLang="ru-RU" sz="1000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58" y="3244221"/>
            <a:ext cx="1800000" cy="490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62" y="2589676"/>
            <a:ext cx="1800000" cy="18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66" y="3244221"/>
            <a:ext cx="1800000" cy="490909"/>
          </a:xfrm>
          <a:prstGeom prst="rect">
            <a:avLst/>
          </a:prstGeom>
        </p:spPr>
      </p:pic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9199178" y="4345800"/>
            <a:ext cx="25705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10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18 место</a:t>
            </a:r>
          </a:p>
          <a:p>
            <a:pPr eaLnBrk="1" hangingPunct="1"/>
            <a:r>
              <a:rPr lang="ru-RU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Рейтинг «</a:t>
            </a:r>
            <a:r>
              <a:rPr lang="en-US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SEO</a:t>
            </a:r>
            <a:r>
              <a:rPr lang="ru-RU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 глазами клиентов» 2021</a:t>
            </a:r>
            <a:endParaRPr lang="en-US" altLang="ru-RU" sz="1000" dirty="0" smtClean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  <a:p>
            <a:pPr eaLnBrk="1" hangingPunct="1"/>
            <a:r>
              <a:rPr lang="en-US" altLang="ru-RU" sz="10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25</a:t>
            </a:r>
            <a:r>
              <a:rPr lang="ru-RU" altLang="ru-RU" sz="10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 </a:t>
            </a:r>
            <a:r>
              <a:rPr lang="ru-RU" altLang="ru-RU" sz="10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место</a:t>
            </a:r>
          </a:p>
          <a:p>
            <a:pPr eaLnBrk="1" hangingPunct="1"/>
            <a:r>
              <a:rPr lang="ru-RU" altLang="ru-RU" sz="1000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Рейтинг </a:t>
            </a:r>
            <a:r>
              <a:rPr lang="ru-RU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известности </a:t>
            </a:r>
            <a:r>
              <a:rPr lang="en-US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SEO</a:t>
            </a:r>
            <a:r>
              <a:rPr lang="ru-RU" altLang="ru-RU" sz="10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-компаний 2021</a:t>
            </a:r>
            <a:endParaRPr lang="en-US" altLang="ru-RU" sz="1000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78" y="3308318"/>
            <a:ext cx="1819660" cy="3627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407988"/>
            <a:ext cx="17272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54BA3D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Ассоциации и сертификация</a:t>
            </a:r>
            <a:endParaRPr lang="ru-RU" altLang="ru-RU" dirty="0">
              <a:solidFill>
                <a:srgbClr val="54BA3D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87" y="2282650"/>
            <a:ext cx="1800000" cy="11842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12" y="2439209"/>
            <a:ext cx="1800000" cy="1184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2282652"/>
            <a:ext cx="1800000" cy="1184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838" y="2282651"/>
            <a:ext cx="1800000" cy="11842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6" y="4097305"/>
            <a:ext cx="1800000" cy="1184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12" y="4097304"/>
            <a:ext cx="1800000" cy="11842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838" y="4097306"/>
            <a:ext cx="1800000" cy="11842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4097304"/>
            <a:ext cx="1800000" cy="11842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2749550" y="4294188"/>
            <a:ext cx="3281363" cy="14176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 b="0" dirty="0">
                <a:solidFill>
                  <a:schemeClr val="tx1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Бесплатный звонок по России: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 dirty="0">
                <a:solidFill>
                  <a:srgbClr val="41AC32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8 800 350 55 01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 b="0" dirty="0">
                <a:solidFill>
                  <a:schemeClr val="tx1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Телефон в Москве: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 dirty="0">
                <a:solidFill>
                  <a:srgbClr val="41AC32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+7 (495) 118-22-22</a:t>
            </a:r>
            <a:endParaRPr lang="ru-RU" altLang="ru-RU" sz="1400" b="0" dirty="0">
              <a:solidFill>
                <a:schemeClr val="tx1"/>
              </a:solidFill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597025"/>
            <a:ext cx="34988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7021857" y="4529214"/>
            <a:ext cx="2154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Пишите:</a:t>
            </a:r>
          </a:p>
          <a:p>
            <a:pPr eaLnBrk="1" hangingPunct="1"/>
            <a:r>
              <a:rPr lang="ru-RU" altLang="ru-RU" sz="1400" b="1" u="sng" dirty="0">
                <a:solidFill>
                  <a:srgbClr val="41AC32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box@seo.ru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303</Words>
  <Application>Microsoft Office PowerPoint</Application>
  <PresentationFormat>Произвольный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Базис</vt:lpstr>
      <vt:lpstr>Презентация PowerPoint</vt:lpstr>
      <vt:lpstr>О компании</vt:lpstr>
      <vt:lpstr>Наши услуги</vt:lpstr>
      <vt:lpstr>Миссия SEO.RU  Мы делаем сайты компаний находимыми в интернете и удобными людям. Мы работаем, чтобы получать искреннюю благодарность наших клиентов. Наша цель – стать для всех  SEO-инструментом по умолчанию.</vt:lpstr>
      <vt:lpstr>Клиенты</vt:lpstr>
      <vt:lpstr>Технологии SEO.RU</vt:lpstr>
      <vt:lpstr>Рейтинги</vt:lpstr>
      <vt:lpstr>Ассоциации и сертификация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SEO.RU</dc:title>
  <dc:creator>SEO.RU</dc:creator>
  <cp:keywords>SEO.RU;SEO</cp:keywords>
  <cp:lastModifiedBy>Пользователь Windows</cp:lastModifiedBy>
  <cp:revision>127</cp:revision>
  <cp:lastPrinted>2014-05-08T11:48:18Z</cp:lastPrinted>
  <dcterms:created xsi:type="dcterms:W3CDTF">2014-05-08T08:24:01Z</dcterms:created>
  <dcterms:modified xsi:type="dcterms:W3CDTF">2022-11-02T12:05:07Z</dcterms:modified>
</cp:coreProperties>
</file>